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d1e43469c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37d1e43469c_2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37d1e43469c_2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7d1e43469c_2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37d1e43469c_2_1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7d1e43469c_2_1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d1e43469c_2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37d1e43469c_2_2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37d1e43469c_2_2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7d1e43469c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37d1e43469c_2_2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b="0" u="non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37d1e43469c_2_2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d1e43469c_2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37d1e43469c_2_2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b="0" u="non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g37d1e43469c_2_2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7d1e43469c_2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37d1e43469c_2_2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u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37d1e43469c_2_2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7d1e43469c_2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37d1e43469c_2_2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" name="Google Shape;193;g37d1e43469c_2_2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cdn.unifrog.org/video/y1k9j77e83/480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unifrog.org/video/hfxcu5f6a6/480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unifrog.org/video/78772e2fj4/480.mp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www.unifrog.org/placement/guides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unifrog.org/placement/guides/how-to-help-your-child-find-a-work-placement" TargetMode="External"/><Relationship Id="rId5" Type="http://schemas.openxmlformats.org/officeDocument/2006/relationships/hyperlink" Target="https://www.unifrog.org/placement/help/unifrogs-placements-tool-faqs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>
            <a:spLocks noGrp="1"/>
          </p:cNvSpPr>
          <p:nvPr>
            <p:ph type="title"/>
          </p:nvPr>
        </p:nvSpPr>
        <p:spPr>
          <a:xfrm>
            <a:off x="244486" y="25298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Important information</a:t>
            </a:r>
            <a:endParaRPr/>
          </a:p>
        </p:txBody>
      </p:sp>
      <p:sp>
        <p:nvSpPr>
          <p:cNvPr id="125" name="Google Shape;125;p25"/>
          <p:cNvSpPr/>
          <p:nvPr/>
        </p:nvSpPr>
        <p:spPr>
          <a:xfrm>
            <a:off x="257585" y="962600"/>
            <a:ext cx="8528400" cy="4551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Unifrog’s 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Placements tool is a work experience admin management tool. It helps with </a:t>
            </a:r>
            <a:r>
              <a:rPr lang="en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getting all the ne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cessary information and agreements for work experience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to take place.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25"/>
          <p:cNvSpPr txBox="1"/>
          <p:nvPr/>
        </p:nvSpPr>
        <p:spPr>
          <a:xfrm>
            <a:off x="257575" y="1672922"/>
            <a:ext cx="857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tool also includes a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searchable database of placement contacts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to help schools and colleges source placements for students.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5">
            <a:hlinkClick r:id="rId3" action="ppaction://hlinksldjump"/>
          </p:cNvPr>
          <p:cNvSpPr/>
          <p:nvPr/>
        </p:nvSpPr>
        <p:spPr>
          <a:xfrm>
            <a:off x="353175" y="3450275"/>
            <a:ext cx="8279700" cy="938100"/>
          </a:xfrm>
          <a:prstGeom prst="roundRect">
            <a:avLst>
              <a:gd name="adj" fmla="val 10404"/>
            </a:avLst>
          </a:prstGeom>
          <a:solidFill>
            <a:srgbClr val="FFD5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5"/>
          <p:cNvSpPr txBox="1"/>
          <p:nvPr/>
        </p:nvSpPr>
        <p:spPr>
          <a:xfrm>
            <a:off x="1588575" y="3557677"/>
            <a:ext cx="58089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See the </a:t>
            </a:r>
            <a:r>
              <a:rPr lang="en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 action="ppaction://hlinksldjump"/>
              </a:rPr>
              <a:t>final slide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of this presentation for helpful Unifrog resources around Work Experience placements!</a:t>
            </a:r>
            <a:endParaRPr/>
          </a:p>
        </p:txBody>
      </p:sp>
      <p:sp>
        <p:nvSpPr>
          <p:cNvPr id="129" name="Google Shape;129;p25"/>
          <p:cNvSpPr txBox="1"/>
          <p:nvPr/>
        </p:nvSpPr>
        <p:spPr>
          <a:xfrm>
            <a:off x="257575" y="2460700"/>
            <a:ext cx="8375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Students should only log a placement in the Placements tool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they have agreed a placement with an employer.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/>
        </p:nvSpPr>
        <p:spPr>
          <a:xfrm>
            <a:off x="1223683" y="2366682"/>
            <a:ext cx="6760200" cy="13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Open Sans"/>
              <a:buNone/>
            </a:pPr>
            <a:r>
              <a:rPr lang="en" sz="4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Unifrog and </a:t>
            </a:r>
            <a:r>
              <a:rPr lang="en" sz="4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r>
              <a:rPr lang="en" sz="42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he Placements tool </a:t>
            </a:r>
            <a:endParaRPr sz="4200" b="0" i="1" u="sng" strike="noStrike" cap="non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27"/>
          <p:cNvGrpSpPr/>
          <p:nvPr/>
        </p:nvGrpSpPr>
        <p:grpSpPr>
          <a:xfrm>
            <a:off x="3922275" y="2132800"/>
            <a:ext cx="4885048" cy="2408400"/>
            <a:chOff x="3922275" y="2132800"/>
            <a:chExt cx="4885048" cy="2408400"/>
          </a:xfrm>
        </p:grpSpPr>
        <p:pic>
          <p:nvPicPr>
            <p:cNvPr id="142" name="Google Shape;142;p27" title="toad-phone-landscape.png"/>
            <p:cNvPicPr preferRelativeResize="0"/>
            <p:nvPr/>
          </p:nvPicPr>
          <p:blipFill rotWithShape="1">
            <a:blip r:embed="rId3">
              <a:alphaModFix/>
            </a:blip>
            <a:srcRect b="12800"/>
            <a:stretch/>
          </p:blipFill>
          <p:spPr>
            <a:xfrm>
              <a:off x="3922275" y="2132800"/>
              <a:ext cx="4885048" cy="2408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27" title="2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rot="750787">
              <a:off x="6457276" y="2513675"/>
              <a:ext cx="2187199" cy="11592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4" name="Google Shape;144;p27"/>
          <p:cNvSpPr txBox="1">
            <a:spLocks noGrp="1"/>
          </p:cNvSpPr>
          <p:nvPr>
            <p:ph type="title"/>
          </p:nvPr>
        </p:nvSpPr>
        <p:spPr>
          <a:xfrm>
            <a:off x="282728" y="25298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What is Unifrog? </a:t>
            </a:r>
            <a:endParaRPr/>
          </a:p>
        </p:txBody>
      </p:sp>
      <p:sp>
        <p:nvSpPr>
          <p:cNvPr id="145" name="Google Shape;145;p27"/>
          <p:cNvSpPr/>
          <p:nvPr/>
        </p:nvSpPr>
        <p:spPr>
          <a:xfrm>
            <a:off x="267579" y="918169"/>
            <a:ext cx="8480100" cy="33645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Unifrog is an </a:t>
            </a:r>
            <a:r>
              <a:rPr lang="en" sz="18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online careers platform</a:t>
            </a:r>
            <a:r>
              <a:rPr lang="en" sz="18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used by over half of the secondary schools and colleges in the UK. The platform has various tools to help students research careers and future pathways,</a:t>
            </a:r>
            <a:br>
              <a:rPr lang="en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8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draft CVs and personal statements,</a:t>
            </a:r>
            <a:br>
              <a:rPr lang="en" sz="1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8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and manage work experience. </a:t>
            </a:r>
            <a:br>
              <a:rPr lang="en" sz="18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2 min overview of Unifrog as a whole</a:t>
            </a:r>
            <a:endParaRPr sz="15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>
            <a:spLocks noGrp="1"/>
          </p:cNvSpPr>
          <p:nvPr>
            <p:ph type="title"/>
          </p:nvPr>
        </p:nvSpPr>
        <p:spPr>
          <a:xfrm>
            <a:off x="245560" y="25449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Using the Unifrog Placements tool</a:t>
            </a:r>
            <a:endParaRPr/>
          </a:p>
        </p:txBody>
      </p:sp>
      <p:sp>
        <p:nvSpPr>
          <p:cNvPr id="152" name="Google Shape;152;p28"/>
          <p:cNvSpPr/>
          <p:nvPr/>
        </p:nvSpPr>
        <p:spPr>
          <a:xfrm>
            <a:off x="266825" y="956775"/>
            <a:ext cx="8336400" cy="2943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Unifrog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’s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Placements tool </a:t>
            </a:r>
            <a:r>
              <a:rPr lang="en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helps schools, students, parents</a:t>
            </a:r>
            <a:br>
              <a:rPr lang="en" sz="1500" b="1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and employers </a:t>
            </a: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with the admin behind</a:t>
            </a:r>
            <a:r>
              <a:rPr lang="en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work experience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5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More than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1900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schools use this tool to organise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work experience, and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345,000+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placements have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been processed through the tool! 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2 min overview of the Placement</a:t>
            </a:r>
            <a:r>
              <a:rPr lang="en" sz="15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s </a:t>
            </a: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tool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3" name="Google Shape;153;p28" title="phone screen mockup.png"/>
          <p:cNvPicPr preferRelativeResize="0"/>
          <p:nvPr/>
        </p:nvPicPr>
        <p:blipFill rotWithShape="1">
          <a:blip r:embed="rId4">
            <a:alphaModFix/>
          </a:blip>
          <a:srcRect r="10817"/>
          <a:stretch/>
        </p:blipFill>
        <p:spPr>
          <a:xfrm rot="-6">
            <a:off x="5803150" y="1895252"/>
            <a:ext cx="2670625" cy="1587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>
            <a:spLocks noGrp="1"/>
          </p:cNvSpPr>
          <p:nvPr>
            <p:ph type="title"/>
          </p:nvPr>
        </p:nvSpPr>
        <p:spPr>
          <a:xfrm>
            <a:off x="244486" y="25298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Using the Unifrog Placements tool</a:t>
            </a:r>
            <a:endParaRPr/>
          </a:p>
        </p:txBody>
      </p:sp>
      <p:sp>
        <p:nvSpPr>
          <p:cNvPr id="160" name="Google Shape;160;p29"/>
          <p:cNvSpPr/>
          <p:nvPr/>
        </p:nvSpPr>
        <p:spPr>
          <a:xfrm>
            <a:off x="263594" y="3984015"/>
            <a:ext cx="6992700" cy="2703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Here’s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what parents/guardians need to know about placements forms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1" name="Google Shape;161;p29" title="Device-outline-iPad.png"/>
          <p:cNvPicPr preferRelativeResize="0"/>
          <p:nvPr/>
        </p:nvPicPr>
        <p:blipFill rotWithShape="1">
          <a:blip r:embed="rId4">
            <a:alphaModFix/>
          </a:blip>
          <a:srcRect r="12808"/>
          <a:stretch/>
        </p:blipFill>
        <p:spPr>
          <a:xfrm>
            <a:off x="6446750" y="1496496"/>
            <a:ext cx="2697252" cy="218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 title="phone screen mockup (1).png"/>
          <p:cNvPicPr preferRelativeResize="0"/>
          <p:nvPr/>
        </p:nvPicPr>
        <p:blipFill rotWithShape="1">
          <a:blip r:embed="rId5">
            <a:alphaModFix/>
          </a:blip>
          <a:srcRect l="15881" t="-453" r="19162" b="5953"/>
          <a:stretch/>
        </p:blipFill>
        <p:spPr>
          <a:xfrm>
            <a:off x="6756901" y="1678821"/>
            <a:ext cx="2387100" cy="184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/>
        </p:nvSpPr>
        <p:spPr>
          <a:xfrm>
            <a:off x="241148" y="1670469"/>
            <a:ext cx="3038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starts off a chain of forms.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9"/>
          <p:cNvSpPr txBox="1"/>
          <p:nvPr/>
        </p:nvSpPr>
        <p:spPr>
          <a:xfrm>
            <a:off x="228881" y="857263"/>
            <a:ext cx="8375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the student has agreed a placement with an employer,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they need to log into their Unifrog account to log the Placement. </a:t>
            </a:r>
            <a:endParaRPr/>
          </a:p>
        </p:txBody>
      </p:sp>
      <p:sp>
        <p:nvSpPr>
          <p:cNvPr id="165" name="Google Shape;165;p29"/>
          <p:cNvSpPr txBox="1"/>
          <p:nvPr/>
        </p:nvSpPr>
        <p:spPr>
          <a:xfrm>
            <a:off x="241148" y="2137175"/>
            <a:ext cx="6023700" cy="14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After the student completes the first form: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system emails the employer to complete their form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parent/guardian form comes next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●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school/college completes their permission form 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/>
          <p:nvPr/>
        </p:nvSpPr>
        <p:spPr>
          <a:xfrm>
            <a:off x="296375" y="845075"/>
            <a:ext cx="7810800" cy="1653900"/>
          </a:xfrm>
          <a:prstGeom prst="roundRect">
            <a:avLst>
              <a:gd name="adj" fmla="val 10404"/>
            </a:avLst>
          </a:prstGeom>
          <a:solidFill>
            <a:srgbClr val="FFD5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30"/>
          <p:cNvSpPr/>
          <p:nvPr/>
        </p:nvSpPr>
        <p:spPr>
          <a:xfrm>
            <a:off x="296375" y="2648233"/>
            <a:ext cx="7810800" cy="1653900"/>
          </a:xfrm>
          <a:prstGeom prst="roundRect">
            <a:avLst>
              <a:gd name="adj" fmla="val 10404"/>
            </a:avLst>
          </a:prstGeom>
          <a:solidFill>
            <a:srgbClr val="C9F0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30"/>
          <p:cNvSpPr txBox="1">
            <a:spLocks noGrp="1"/>
          </p:cNvSpPr>
          <p:nvPr>
            <p:ph type="title"/>
          </p:nvPr>
        </p:nvSpPr>
        <p:spPr>
          <a:xfrm>
            <a:off x="244483" y="252975"/>
            <a:ext cx="21075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Next steps</a:t>
            </a:r>
            <a:endParaRPr/>
          </a:p>
        </p:txBody>
      </p:sp>
      <p:sp>
        <p:nvSpPr>
          <p:cNvPr id="174" name="Google Shape;174;p30"/>
          <p:cNvSpPr/>
          <p:nvPr/>
        </p:nvSpPr>
        <p:spPr>
          <a:xfrm>
            <a:off x="328025" y="1365491"/>
            <a:ext cx="7521000" cy="844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Agree a placement with an employer.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       L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og the information on the Unifrog plac</a:t>
            </a: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ements tool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30"/>
          <p:cNvSpPr/>
          <p:nvPr/>
        </p:nvSpPr>
        <p:spPr>
          <a:xfrm>
            <a:off x="328025" y="3131039"/>
            <a:ext cx="8221200" cy="12012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68575" tIns="0" rIns="68575" bIns="34275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500" b="1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b="1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Support your child to source a placement. Encourage them to log it on Unifrog. </a:t>
            </a:r>
            <a:endParaRPr sz="15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Look out for an email from Unifrog once the student and the employer have</a:t>
            </a:r>
            <a:br>
              <a:rPr lang="en" sz="1500"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completed their forms. </a:t>
            </a:r>
            <a:endParaRPr sz="150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6" name="Google Shape;176;p30"/>
          <p:cNvGrpSpPr/>
          <p:nvPr/>
        </p:nvGrpSpPr>
        <p:grpSpPr>
          <a:xfrm>
            <a:off x="390561" y="1357579"/>
            <a:ext cx="296266" cy="296266"/>
            <a:chOff x="3061450" y="0"/>
            <a:chExt cx="5143501" cy="5143501"/>
          </a:xfrm>
        </p:grpSpPr>
        <p:sp>
          <p:nvSpPr>
            <p:cNvPr id="177" name="Google Shape;177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8" name="Google Shape;178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9" name="Google Shape;179;p30"/>
          <p:cNvGrpSpPr/>
          <p:nvPr/>
        </p:nvGrpSpPr>
        <p:grpSpPr>
          <a:xfrm>
            <a:off x="390561" y="1897746"/>
            <a:ext cx="296266" cy="296266"/>
            <a:chOff x="3061450" y="0"/>
            <a:chExt cx="5143501" cy="5143501"/>
          </a:xfrm>
        </p:grpSpPr>
        <p:sp>
          <p:nvSpPr>
            <p:cNvPr id="180" name="Google Shape;180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1" name="Google Shape;181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2" name="Google Shape;182;p30"/>
          <p:cNvGrpSpPr/>
          <p:nvPr/>
        </p:nvGrpSpPr>
        <p:grpSpPr>
          <a:xfrm>
            <a:off x="390561" y="3044990"/>
            <a:ext cx="296266" cy="296266"/>
            <a:chOff x="3061450" y="0"/>
            <a:chExt cx="5143501" cy="5143501"/>
          </a:xfrm>
        </p:grpSpPr>
        <p:sp>
          <p:nvSpPr>
            <p:cNvPr id="183" name="Google Shape;183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4" name="Google Shape;184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5" name="Google Shape;185;p30"/>
          <p:cNvGrpSpPr/>
          <p:nvPr/>
        </p:nvGrpSpPr>
        <p:grpSpPr>
          <a:xfrm>
            <a:off x="390561" y="3580375"/>
            <a:ext cx="296266" cy="296266"/>
            <a:chOff x="3061450" y="0"/>
            <a:chExt cx="5143501" cy="5143501"/>
          </a:xfrm>
        </p:grpSpPr>
        <p:sp>
          <p:nvSpPr>
            <p:cNvPr id="186" name="Google Shape;186;p30"/>
            <p:cNvSpPr/>
            <p:nvPr/>
          </p:nvSpPr>
          <p:spPr>
            <a:xfrm>
              <a:off x="3555525" y="473250"/>
              <a:ext cx="4197000" cy="41970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5275" tIns="5275" rIns="5275" bIns="52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7" name="Google Shape;187;p30" title="circle-check-filled-svgrepo-com (2)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1450" y="0"/>
              <a:ext cx="5143501" cy="51435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8" name="Google Shape;188;p30"/>
          <p:cNvSpPr txBox="1"/>
          <p:nvPr/>
        </p:nvSpPr>
        <p:spPr>
          <a:xfrm>
            <a:off x="276686" y="844829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Students</a:t>
            </a:r>
            <a:endParaRPr/>
          </a:p>
        </p:txBody>
      </p:sp>
      <p:sp>
        <p:nvSpPr>
          <p:cNvPr id="189" name="Google Shape;189;p30"/>
          <p:cNvSpPr txBox="1"/>
          <p:nvPr/>
        </p:nvSpPr>
        <p:spPr>
          <a:xfrm>
            <a:off x="228884" y="2638467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Parents/caregivers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/>
          <p:nvPr/>
        </p:nvSpPr>
        <p:spPr>
          <a:xfrm>
            <a:off x="334625" y="3565844"/>
            <a:ext cx="7084200" cy="762000"/>
          </a:xfrm>
          <a:prstGeom prst="roundRect">
            <a:avLst>
              <a:gd name="adj" fmla="val 16667"/>
            </a:avLst>
          </a:prstGeom>
          <a:solidFill>
            <a:srgbClr val="FFD5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/>
          </p:nvPr>
        </p:nvSpPr>
        <p:spPr>
          <a:xfrm>
            <a:off x="244486" y="252985"/>
            <a:ext cx="86967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3EAD"/>
              </a:buClr>
              <a:buSzPts val="2400"/>
              <a:buFont typeface="Open Sans"/>
              <a:buNone/>
            </a:pPr>
            <a:r>
              <a:rPr lang="en" sz="2400" b="1">
                <a:latin typeface="Open Sans"/>
                <a:ea typeface="Open Sans"/>
                <a:cs typeface="Open Sans"/>
                <a:sym typeface="Open Sans"/>
              </a:rPr>
              <a:t>More info</a:t>
            </a:r>
            <a:endParaRPr/>
          </a:p>
        </p:txBody>
      </p:sp>
      <p:sp>
        <p:nvSpPr>
          <p:cNvPr id="197" name="Google Shape;197;p31"/>
          <p:cNvSpPr txBox="1"/>
          <p:nvPr/>
        </p:nvSpPr>
        <p:spPr>
          <a:xfrm>
            <a:off x="812212" y="919701"/>
            <a:ext cx="62976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Unifrog have created </a:t>
            </a:r>
            <a:r>
              <a:rPr lang="en" sz="15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set of guides about placements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here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1500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8" name="Google Shape;19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4966" y="994008"/>
            <a:ext cx="1769442" cy="165589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1"/>
          <p:cNvSpPr txBox="1"/>
          <p:nvPr/>
        </p:nvSpPr>
        <p:spPr>
          <a:xfrm>
            <a:off x="7231177" y="2532626"/>
            <a:ext cx="1617900" cy="5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625" tIns="29800" rIns="59625" bIns="298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Scan the QR to</a:t>
            </a:r>
            <a:b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78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all </a:t>
            </a:r>
            <a:r>
              <a:rPr lang="en" sz="1478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guides</a:t>
            </a:r>
            <a:endParaRPr sz="956"/>
          </a:p>
        </p:txBody>
      </p:sp>
      <p:sp>
        <p:nvSpPr>
          <p:cNvPr id="200" name="Google Shape;200;p31"/>
          <p:cNvSpPr txBox="1"/>
          <p:nvPr/>
        </p:nvSpPr>
        <p:spPr>
          <a:xfrm>
            <a:off x="525425" y="3565844"/>
            <a:ext cx="60429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Pro tip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check out the apprenticeships tool on Unifrog to research local employers who may be open to hosting a placement. </a:t>
            </a:r>
            <a:endParaRPr sz="15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1" name="Google Shape;201;p31"/>
          <p:cNvSpPr txBox="1"/>
          <p:nvPr/>
        </p:nvSpPr>
        <p:spPr>
          <a:xfrm>
            <a:off x="812212" y="1484425"/>
            <a:ext cx="6297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This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is the best 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guide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to start with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(it includes </a:t>
            </a:r>
            <a:r>
              <a:rPr lang="en" sz="15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 short animation of how the whole process works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).</a:t>
            </a:r>
            <a:endParaRPr sz="1500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1"/>
          <p:cNvSpPr txBox="1"/>
          <p:nvPr/>
        </p:nvSpPr>
        <p:spPr>
          <a:xfrm>
            <a:off x="812212" y="2395649"/>
            <a:ext cx="6297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Next, we recommend looking at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500" i="0" u="sng" strike="noStrike" cap="non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this guide</a:t>
            </a:r>
            <a:b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it</a:t>
            </a: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’s all about </a:t>
            </a:r>
            <a:r>
              <a:rPr lang="en" sz="15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help your child </a:t>
            </a:r>
            <a:r>
              <a:rPr lang="en" sz="15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 find a placement)</a:t>
            </a:r>
            <a:r>
              <a:rPr lang="en" sz="15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500" i="1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3" name="Google Shape;203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50977" y="3455744"/>
            <a:ext cx="1382400" cy="982200"/>
          </a:xfrm>
          <a:prstGeom prst="roundRect">
            <a:avLst>
              <a:gd name="adj" fmla="val 7203"/>
            </a:avLst>
          </a:prstGeom>
          <a:noFill/>
          <a:ln>
            <a:noFill/>
          </a:ln>
        </p:spPr>
      </p:pic>
      <p:pic>
        <p:nvPicPr>
          <p:cNvPr id="204" name="Google Shape;204;p31" title="1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7250" y="919701"/>
            <a:ext cx="300000" cy="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1" title="2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7250" y="1495148"/>
            <a:ext cx="300000" cy="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1" title="3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27250" y="2396812"/>
            <a:ext cx="300000" cy="3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Unifrog t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3CC99"/>
      </a:accent1>
      <a:accent2>
        <a:srgbClr val="4BC7C8"/>
      </a:accent2>
      <a:accent3>
        <a:srgbClr val="FF790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Microsoft Office PowerPoint</Application>
  <PresentationFormat>On-screen Show (16:9)</PresentationFormat>
  <Paragraphs>43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Open Sans</vt:lpstr>
      <vt:lpstr>Simple Light</vt:lpstr>
      <vt:lpstr>Office Theme</vt:lpstr>
      <vt:lpstr>Important information</vt:lpstr>
      <vt:lpstr>PowerPoint Presentation</vt:lpstr>
      <vt:lpstr>What is Unifrog? </vt:lpstr>
      <vt:lpstr>Using the Unifrog Placements tool</vt:lpstr>
      <vt:lpstr>Using the Unifrog Placements tool</vt:lpstr>
      <vt:lpstr>Next steps</vt:lpstr>
      <vt:lpstr>More info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information</dc:title>
  <dc:creator>Bhaiyat, Fatima</dc:creator>
  <cp:lastModifiedBy>Bhaiyat, Fatima</cp:lastModifiedBy>
  <cp:revision>1</cp:revision>
  <dcterms:modified xsi:type="dcterms:W3CDTF">2025-12-30T12:22:19Z</dcterms:modified>
</cp:coreProperties>
</file>